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38052527-5E8D-4CF0-B5E7-1588BB8D93BC}">
  <a:tblStyle styleId="{38052527-5E8D-4CF0-B5E7-1588BB8D93BC}"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99ADAA2E-D44E-4861-A6D7-4B5E4749EDFE}"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67e4c1f244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67e4c1f244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67e4c1f244_0_14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67e4c1f244_0_14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67e4c1f244_0_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67e4c1f244_0_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{38052527-5E8D-4CF0-B5E7-1588BB8D93BC}</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Clr>
                          <a:schemeClr val="dk1"/>
                        </a:buClr>
                        <a:buFont typeface="Arial"/>
                        <a:buNone/>
                      </a:pPr>
                      <a:r>
                        <a:t/>
                      </a:r>
                      <a:endParaRPr b="1"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2" name="Google Shape;62;p14"/>
          <p:cNvSpPr txBox="1"/>
          <p:nvPr/>
        </p:nvSpPr>
        <p:spPr>
          <a:xfrm>
            <a:off x="2873505" y="2129085"/>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541375" y="4605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{38052527-5E8D-4CF0-B5E7-1588BB8D93BC}</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Clr>
                          <a:schemeClr val="dk1"/>
                        </a:buClr>
                        <a:buFont typeface="Arial"/>
                        <a:buNone/>
                      </a:pPr>
                      <a:r>
                        <a:t/>
                      </a:r>
                      <a:endParaRPr b="1"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also known as the Qing Dynasty; were the last imperial rulers of China;  originally from Manchuria and conquered China in the 1600s</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Clr>
                          <a:schemeClr val="dk1"/>
                        </a:buClr>
                        <a:buFont typeface="Arial"/>
                        <a:buNone/>
                      </a:pPr>
                      <a:r>
                        <a:rPr lang="en" sz="1500">
                          <a:latin typeface="Inter"/>
                          <a:ea typeface="Inter"/>
                          <a:cs typeface="Inter"/>
                          <a:sym typeface="Inter"/>
                        </a:rPr>
                        <a:t>“The Manchu Qing dynasty… defined themselves as ethnically and culturally distinct from their mighty, numerous, and affluent neighbors in the south-west, the Chinese or “Han”, and began to refer to themselves as “Man” or “Manchus”.”</a:t>
                      </a:r>
                      <a:endParaRPr sz="1500">
                        <a:latin typeface="Inter"/>
                        <a:ea typeface="Inter"/>
                        <a:cs typeface="Inter"/>
                        <a:sym typeface="Inter"/>
                      </a:endParaRPr>
                    </a:p>
                    <a:p>
                      <a:pPr indent="-323850" lvl="0" marL="457200" rtl="0" algn="r">
                        <a:spcBef>
                          <a:spcPts val="0"/>
                        </a:spcBef>
                        <a:spcAft>
                          <a:spcPts val="0"/>
                        </a:spcAft>
                        <a:buSzPts val="1500"/>
                        <a:buFont typeface="Inter"/>
                        <a:buChar char="-"/>
                      </a:pPr>
                      <a:r>
                        <a:rPr lang="en" sz="1500">
                          <a:latin typeface="Inter"/>
                          <a:ea typeface="Inter"/>
                          <a:cs typeface="Inter"/>
                          <a:sym typeface="Inter"/>
                        </a:rPr>
                        <a:t>Christine Moll-Murata, </a:t>
                      </a:r>
                      <a:r>
                        <a:rPr i="1" lang="en" sz="1500">
                          <a:latin typeface="Inter"/>
                          <a:ea typeface="Inter"/>
                          <a:cs typeface="Inter"/>
                          <a:sym typeface="Inter"/>
                        </a:rPr>
                        <a:t>Military Employment in Qing Dynasty China</a:t>
                      </a:r>
                      <a:r>
                        <a:rPr lang="en" sz="1500">
                          <a:latin typeface="Inter"/>
                          <a:ea typeface="Inter"/>
                          <a:cs typeface="Inter"/>
                          <a:sym typeface="Inter"/>
                        </a:rPr>
                        <a:t>, 2013.</a:t>
                      </a:r>
                      <a:endParaRPr sz="15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9" name="Google Shape;69;p15"/>
          <p:cNvSpPr txBox="1"/>
          <p:nvPr/>
        </p:nvSpPr>
        <p:spPr>
          <a:xfrm>
            <a:off x="2873505" y="2129085"/>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Manchu Empire</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541375" y="4605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ph idx="2" type="body"/>
          </p:nvPr>
        </p:nvSpPr>
        <p:spPr>
          <a:xfrm>
            <a:off x="3898350" y="-47000"/>
            <a:ext cx="1347300" cy="341100"/>
          </a:xfrm>
          <a:prstGeom prst="rect">
            <a:avLst/>
          </a:prstGeom>
        </p:spPr>
        <p:txBody>
          <a:bodyPr anchorCtr="0" anchor="ctr" bIns="34275" lIns="68575" spcFirstLastPara="1" rIns="68575" wrap="square" tIns="34275">
            <a:normAutofit/>
          </a:bodyPr>
          <a:lstStyle/>
          <a:p>
            <a:pPr indent="0" lvl="0" marL="0" rtl="0" algn="ctr">
              <a:spcBef>
                <a:spcPts val="800"/>
              </a:spcBef>
              <a:spcAft>
                <a:spcPts val="120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76" name="Google Shape;76;p16"/>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77" name="Google Shape;77;p16"/>
          <p:cNvGraphicFramePr/>
          <p:nvPr/>
        </p:nvGraphicFramePr>
        <p:xfrm>
          <a:off x="612375" y="713825"/>
          <a:ext cx="3000000" cy="3000000"/>
        </p:xfrm>
        <a:graphic>
          <a:graphicData uri="http://schemas.openxmlformats.org/drawingml/2006/table">
            <a:tbl>
              <a:tblPr>
                <a:noFill/>
                <a:tableStyleId>{99ADAA2E-D44E-4861-A6D7-4B5E4749EDFE}</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Empire</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78" name="Google Shape;78;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